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4"/>
  </p:notesMasterIdLst>
  <p:sldIdLst>
    <p:sldId id="256" r:id="rId2"/>
    <p:sldId id="258" r:id="rId3"/>
    <p:sldId id="259" r:id="rId4"/>
    <p:sldId id="302" r:id="rId5"/>
    <p:sldId id="297" r:id="rId6"/>
    <p:sldId id="311" r:id="rId7"/>
    <p:sldId id="270" r:id="rId8"/>
    <p:sldId id="298" r:id="rId9"/>
    <p:sldId id="269" r:id="rId10"/>
    <p:sldId id="300" r:id="rId11"/>
    <p:sldId id="309" r:id="rId12"/>
    <p:sldId id="310" r:id="rId13"/>
  </p:sldIdLst>
  <p:sldSz cx="9144000" cy="5143500" type="screen16x9"/>
  <p:notesSz cx="6858000" cy="9144000"/>
  <p:embeddedFontLst>
    <p:embeddedFont>
      <p:font typeface="Inter Tight SemiBold" panose="020B0604020202020204" charset="0"/>
      <p:regular r:id="rId15"/>
      <p:bold r:id="rId16"/>
      <p:italic r:id="rId17"/>
      <p:boldItalic r:id="rId18"/>
    </p:embeddedFont>
    <p:embeddedFont>
      <p:font typeface="Inter Tight Light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  <p:embeddedFont>
      <p:font typeface="Nunito Light" panose="020B0604020202020204" charset="0"/>
      <p:regular r:id="rId27"/>
    </p:embeddedFont>
    <p:embeddedFont>
      <p:font typeface="Anaheim" panose="020B0604020202020204" charset="0"/>
      <p:regular r:id="rId28"/>
      <p:bold r:id="rId29"/>
    </p:embeddedFont>
    <p:embeddedFont>
      <p:font typeface="Heebo" panose="020B0604020202020204" charset="-79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BFF6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6C9726-D177-4356-A1F9-0B31BD9F83DD}">
  <a:tblStyle styleId="{C26C9726-D177-4356-A1F9-0B31BD9F8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A071C2-FE99-42EA-AE01-DE628747250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1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87445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55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441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924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346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66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12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432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083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35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708191" y="-2032261"/>
            <a:ext cx="7315926" cy="10949501"/>
            <a:chOff x="-1708191" y="-2032261"/>
            <a:chExt cx="7315926" cy="10949501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708191" y="-20322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39584" y="377373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137400"/>
            <a:ext cx="4511100" cy="14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355950"/>
            <a:ext cx="18195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1311035" y="1131361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"/>
          </p:nvPr>
        </p:nvSpPr>
        <p:spPr>
          <a:xfrm>
            <a:off x="863275" y="2263250"/>
            <a:ext cx="4902000" cy="16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-2445725" y="-311661"/>
            <a:ext cx="5131526" cy="8064530"/>
            <a:chOff x="-2329975" y="-710986"/>
            <a:chExt cx="5131526" cy="8064530"/>
          </a:xfrm>
        </p:grpSpPr>
        <p:pic>
          <p:nvPicPr>
            <p:cNvPr id="108" name="Google Shape;10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29975" y="2638217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308112" y="-710986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" name="Google Shape;11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690034" y="3769114"/>
            <a:ext cx="35681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21409" y="-3869211"/>
            <a:ext cx="545735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-2963425" y="2863542"/>
            <a:ext cx="14283533" cy="5666672"/>
            <a:chOff x="-2963425" y="2863542"/>
            <a:chExt cx="14283533" cy="5666672"/>
          </a:xfrm>
        </p:grpSpPr>
        <p:pic>
          <p:nvPicPr>
            <p:cNvPr id="141" name="Google Shape;14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963425" y="2863542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56386" y="3386714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720000" y="2735032"/>
            <a:ext cx="2392800" cy="16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2"/>
          </p:nvPr>
        </p:nvSpPr>
        <p:spPr>
          <a:xfrm>
            <a:off x="3375598" y="2735032"/>
            <a:ext cx="2392800" cy="16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3"/>
          </p:nvPr>
        </p:nvSpPr>
        <p:spPr>
          <a:xfrm>
            <a:off x="6031075" y="2735032"/>
            <a:ext cx="2392800" cy="16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4"/>
          </p:nvPr>
        </p:nvSpPr>
        <p:spPr>
          <a:xfrm>
            <a:off x="720000" y="2390038"/>
            <a:ext cx="23928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5"/>
          </p:nvPr>
        </p:nvSpPr>
        <p:spPr>
          <a:xfrm>
            <a:off x="3375602" y="2390038"/>
            <a:ext cx="23928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6"/>
          </p:nvPr>
        </p:nvSpPr>
        <p:spPr>
          <a:xfrm>
            <a:off x="6031075" y="2390038"/>
            <a:ext cx="23928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-2641700" y="-2464733"/>
            <a:ext cx="14020826" cy="9253002"/>
            <a:chOff x="-2641700" y="-2464733"/>
            <a:chExt cx="14020826" cy="9253002"/>
          </a:xfrm>
        </p:grpSpPr>
        <p:pic>
          <p:nvPicPr>
            <p:cNvPr id="220" name="Google Shape;22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47600" y="2072942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641700" y="-2464733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25"/>
          <p:cNvGrpSpPr/>
          <p:nvPr/>
        </p:nvGrpSpPr>
        <p:grpSpPr>
          <a:xfrm>
            <a:off x="-1368300" y="-383737"/>
            <a:ext cx="13416160" cy="7367565"/>
            <a:chOff x="-1368300" y="-383737"/>
            <a:chExt cx="13416160" cy="7367565"/>
          </a:xfrm>
        </p:grpSpPr>
        <p:pic>
          <p:nvPicPr>
            <p:cNvPr id="223" name="Google Shape;22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186051" flipH="1">
              <a:off x="-34215" y="1586593"/>
              <a:ext cx="3568149" cy="514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692034" y="-11714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6"/>
          <p:cNvGrpSpPr/>
          <p:nvPr/>
        </p:nvGrpSpPr>
        <p:grpSpPr>
          <a:xfrm>
            <a:off x="-2748781" y="-4245972"/>
            <a:ext cx="14338702" cy="11890187"/>
            <a:chOff x="-2748781" y="-4245972"/>
            <a:chExt cx="14338702" cy="11890187"/>
          </a:xfrm>
        </p:grpSpPr>
        <p:pic>
          <p:nvPicPr>
            <p:cNvPr id="227" name="Google Shape;227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040602" y="2805513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2838" y="212151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005391">
              <a:off x="-1665652" y="-3264010"/>
              <a:ext cx="4963720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121826">
              <a:off x="6075498" y="-3533997"/>
              <a:ext cx="4963719" cy="51434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6"/>
          <p:cNvGrpSpPr/>
          <p:nvPr/>
        </p:nvGrpSpPr>
        <p:grpSpPr>
          <a:xfrm>
            <a:off x="-4022566" y="-919412"/>
            <a:ext cx="17173601" cy="5757151"/>
            <a:chOff x="-4022566" y="-919412"/>
            <a:chExt cx="17173601" cy="5757151"/>
          </a:xfrm>
        </p:grpSpPr>
        <p:pic>
          <p:nvPicPr>
            <p:cNvPr id="232" name="Google Shape;232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93684" y="-3057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-4179491" y="-762486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293366" y="-526812"/>
            <a:ext cx="10641276" cy="7627626"/>
            <a:chOff x="-293366" y="-526812"/>
            <a:chExt cx="10641276" cy="7627626"/>
          </a:xfrm>
        </p:grpSpPr>
        <p:pic>
          <p:nvPicPr>
            <p:cNvPr id="16" name="Google Shape;16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5992084" y="274498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494309" y="-13144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300213" y="-1603786"/>
            <a:ext cx="22121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"/>
          <p:cNvGrpSpPr/>
          <p:nvPr/>
        </p:nvGrpSpPr>
        <p:grpSpPr>
          <a:xfrm>
            <a:off x="-1184452" y="423951"/>
            <a:ext cx="5283372" cy="7164927"/>
            <a:chOff x="1033248" y="945314"/>
            <a:chExt cx="5283372" cy="7164927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1033248" y="3271538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2899" y="945314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9376" y="158213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736025" y="2903425"/>
            <a:ext cx="36948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421325" y="1962700"/>
            <a:ext cx="1009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>
            <a:spLocks noGrp="1"/>
          </p:cNvSpPr>
          <p:nvPr>
            <p:ph type="pic" idx="3"/>
          </p:nvPr>
        </p:nvSpPr>
        <p:spPr>
          <a:xfrm>
            <a:off x="599650" y="265625"/>
            <a:ext cx="4059900" cy="406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6"/>
          <p:cNvGrpSpPr/>
          <p:nvPr/>
        </p:nvGrpSpPr>
        <p:grpSpPr>
          <a:xfrm>
            <a:off x="-4077971" y="-3353513"/>
            <a:ext cx="13614840" cy="10269753"/>
            <a:chOff x="-4077971" y="-3353513"/>
            <a:chExt cx="13614840" cy="10269753"/>
          </a:xfrm>
        </p:grpSpPr>
        <p:pic>
          <p:nvPicPr>
            <p:cNvPr id="45" name="Google Shape;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324676" y="177273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146076">
              <a:off x="-3042875" y="-2387912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Google Shape;47;p6"/>
          <p:cNvGrpSpPr/>
          <p:nvPr/>
        </p:nvGrpSpPr>
        <p:grpSpPr>
          <a:xfrm>
            <a:off x="-1717716" y="-2454312"/>
            <a:ext cx="13328126" cy="11639176"/>
            <a:chOff x="-1717716" y="-2454312"/>
            <a:chExt cx="13328126" cy="11639176"/>
          </a:xfrm>
        </p:grpSpPr>
        <p:pic>
          <p:nvPicPr>
            <p:cNvPr id="48" name="Google Shape;48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7254584" y="-32419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717716" y="404136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4742674" y="-190311"/>
            <a:ext cx="496372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7"/>
          <p:cNvGrpSpPr/>
          <p:nvPr/>
        </p:nvGrpSpPr>
        <p:grpSpPr>
          <a:xfrm>
            <a:off x="-2356572" y="826725"/>
            <a:ext cx="13727082" cy="6801264"/>
            <a:chOff x="-2356572" y="826725"/>
            <a:chExt cx="13727082" cy="6801264"/>
          </a:xfrm>
        </p:grpSpPr>
        <p:pic>
          <p:nvPicPr>
            <p:cNvPr id="54" name="Google Shape;54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02359" y="248448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235329">
              <a:off x="-2385792" y="1103663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11975" y="878850"/>
            <a:ext cx="40977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811975" y="1966350"/>
            <a:ext cx="40977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5230350" y="875700"/>
            <a:ext cx="3389700" cy="3392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0139" y="3075039"/>
            <a:ext cx="496372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9"/>
          <p:cNvGrpSpPr/>
          <p:nvPr/>
        </p:nvGrpSpPr>
        <p:grpSpPr>
          <a:xfrm>
            <a:off x="-2581566" y="-1507961"/>
            <a:ext cx="13915976" cy="7955376"/>
            <a:chOff x="-2581566" y="-1507961"/>
            <a:chExt cx="13915976" cy="7955376"/>
          </a:xfrm>
        </p:grpSpPr>
        <p:pic>
          <p:nvPicPr>
            <p:cNvPr id="70" name="Google Shape;7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66259" y="130391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2581566" y="-150796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-1942266" y="-1102611"/>
            <a:ext cx="14960126" cy="5409451"/>
            <a:chOff x="-1942266" y="-1102611"/>
            <a:chExt cx="14960126" cy="5409451"/>
          </a:xfrm>
        </p:grpSpPr>
        <p:pic>
          <p:nvPicPr>
            <p:cNvPr id="79" name="Google Shape;79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1942266" y="-11026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60509" y="-8366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2028300" y="689825"/>
            <a:ext cx="5087400" cy="11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2028300" y="1695650"/>
            <a:ext cx="5087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-2046004" y="-463298"/>
            <a:ext cx="12850165" cy="8884912"/>
            <a:chOff x="-2046004" y="-463298"/>
            <a:chExt cx="12850165" cy="8884912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226151">
              <a:off x="-1405874" y="3374612"/>
              <a:ext cx="4283692" cy="4438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051873" y="-1549712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3"/>
          <p:cNvGrpSpPr/>
          <p:nvPr/>
        </p:nvGrpSpPr>
        <p:grpSpPr>
          <a:xfrm>
            <a:off x="-1674791" y="-2620111"/>
            <a:ext cx="12834252" cy="11559026"/>
            <a:chOff x="-1674791" y="-2620111"/>
            <a:chExt cx="12834252" cy="11559026"/>
          </a:xfrm>
        </p:grpSpPr>
        <p:pic>
          <p:nvPicPr>
            <p:cNvPr id="89" name="Google Shape;8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2109" y="3795414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74791" y="-262011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0551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60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20551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3260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20551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3260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720000" y="2502700"/>
            <a:ext cx="25320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306000" y="2502700"/>
            <a:ext cx="25320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5892000" y="2502700"/>
            <a:ext cx="25320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720000" y="37076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3306000" y="37076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5892000" y="37076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4" r:id="rId11"/>
    <p:sldLayoutId id="2147483671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4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0"/>
          <p:cNvGrpSpPr/>
          <p:nvPr/>
        </p:nvGrpSpPr>
        <p:grpSpPr>
          <a:xfrm>
            <a:off x="4082725" y="-420387"/>
            <a:ext cx="5131526" cy="5352823"/>
            <a:chOff x="4082725" y="-420387"/>
            <a:chExt cx="5131526" cy="5352823"/>
          </a:xfrm>
        </p:grpSpPr>
        <p:pic>
          <p:nvPicPr>
            <p:cNvPr id="245" name="Google Shape;24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2725" y="66617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94000" y="756636"/>
              <a:ext cx="2300648" cy="417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66200" y="-420387"/>
              <a:ext cx="4283692" cy="4438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41428" y="1695158"/>
              <a:ext cx="1651484" cy="1609538"/>
            </a:xfrm>
            <a:prstGeom prst="rect">
              <a:avLst/>
            </a:prstGeom>
            <a:noFill/>
            <a:ln>
              <a:noFill/>
            </a:ln>
            <a:effectLst>
              <a:outerShdw blurRad="414338" dist="400050" dir="2820000" algn="bl" rotWithShape="0">
                <a:srgbClr val="BAFFFF"/>
              </a:outerShdw>
            </a:effectLst>
          </p:spPr>
        </p:pic>
        <p:pic>
          <p:nvPicPr>
            <p:cNvPr id="249" name="Google Shape;249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67650" y="462635"/>
              <a:ext cx="1909122" cy="4438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30"/>
          <p:cNvSpPr txBox="1">
            <a:spLocks noGrp="1"/>
          </p:cNvSpPr>
          <p:nvPr>
            <p:ph type="ctrTitle"/>
          </p:nvPr>
        </p:nvSpPr>
        <p:spPr>
          <a:xfrm>
            <a:off x="713225" y="1137400"/>
            <a:ext cx="4511100" cy="14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Inter Tight Light"/>
                <a:ea typeface="Inter Tight Light"/>
                <a:cs typeface="Inter Tight Light"/>
                <a:sym typeface="Inter Tight Light"/>
              </a:rPr>
              <a:t>EXPLANABLE AI FOR GENERATIVE AI</a:t>
            </a:r>
            <a:endParaRPr sz="4000" dirty="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1"/>
          </p:nvPr>
        </p:nvSpPr>
        <p:spPr>
          <a:xfrm>
            <a:off x="713225" y="2910401"/>
            <a:ext cx="4659964" cy="1545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Zainab</a:t>
            </a:r>
            <a:r>
              <a:rPr lang="en-US" dirty="0"/>
              <a:t> Jamil              RP20-EE-416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Nayab</a:t>
            </a:r>
            <a:r>
              <a:rPr lang="en-US" dirty="0"/>
              <a:t> </a:t>
            </a:r>
            <a:r>
              <a:rPr lang="en-US" dirty="0" err="1"/>
              <a:t>Shahid</a:t>
            </a:r>
            <a:r>
              <a:rPr lang="en-US" dirty="0"/>
              <a:t>            RP20-EE-425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Jannat</a:t>
            </a:r>
            <a:r>
              <a:rPr lang="en-US" dirty="0"/>
              <a:t> </a:t>
            </a:r>
            <a:r>
              <a:rPr lang="en-US" dirty="0" err="1"/>
              <a:t>Khurram</a:t>
            </a:r>
            <a:r>
              <a:rPr lang="en-US" dirty="0"/>
              <a:t>        RP20-EE-426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Noor </a:t>
            </a:r>
            <a:r>
              <a:rPr lang="en-US" dirty="0" err="1"/>
              <a:t>Mohsin</a:t>
            </a:r>
            <a:r>
              <a:rPr lang="en-US" dirty="0"/>
              <a:t>              RP20-EE-430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Sir </a:t>
            </a:r>
            <a:r>
              <a:rPr lang="en-US" dirty="0" err="1"/>
              <a:t>Hisham</a:t>
            </a:r>
            <a:r>
              <a:rPr lang="en-US" dirty="0"/>
              <a:t> Khalil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450"/>
            <a:ext cx="9144000" cy="52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44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1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3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050"/>
            <a:ext cx="9144000" cy="36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1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567600" y="4548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2"/>
          </p:nvPr>
        </p:nvSpPr>
        <p:spPr>
          <a:xfrm>
            <a:off x="711036" y="113179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3"/>
          </p:nvPr>
        </p:nvSpPr>
        <p:spPr>
          <a:xfrm>
            <a:off x="711036" y="23366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4"/>
          </p:nvPr>
        </p:nvSpPr>
        <p:spPr>
          <a:xfrm>
            <a:off x="3297036" y="113179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5"/>
          </p:nvPr>
        </p:nvSpPr>
        <p:spPr>
          <a:xfrm>
            <a:off x="3297036" y="23366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 idx="6"/>
          </p:nvPr>
        </p:nvSpPr>
        <p:spPr>
          <a:xfrm>
            <a:off x="5883036" y="113179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7"/>
          </p:nvPr>
        </p:nvSpPr>
        <p:spPr>
          <a:xfrm>
            <a:off x="5883036" y="23366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1"/>
          </p:nvPr>
        </p:nvSpPr>
        <p:spPr>
          <a:xfrm>
            <a:off x="711036" y="1579336"/>
            <a:ext cx="1960447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What is Generative AI?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8"/>
          </p:nvPr>
        </p:nvSpPr>
        <p:spPr>
          <a:xfrm>
            <a:off x="3297036" y="1579336"/>
            <a:ext cx="2153506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What is Explainable AI (XAI)?</a:t>
            </a:r>
            <a:endParaRPr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9"/>
          </p:nvPr>
        </p:nvSpPr>
        <p:spPr>
          <a:xfrm>
            <a:off x="5883035" y="1579336"/>
            <a:ext cx="3162353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Why is </a:t>
            </a:r>
            <a:r>
              <a:rPr lang="en-US" dirty="0" err="1"/>
              <a:t>Explainability</a:t>
            </a:r>
            <a:r>
              <a:rPr lang="en-US" dirty="0"/>
              <a:t> Important in Generative AI?</a:t>
            </a:r>
            <a:endParaRPr dirty="0"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3"/>
          </p:nvPr>
        </p:nvSpPr>
        <p:spPr>
          <a:xfrm>
            <a:off x="711036" y="2784261"/>
            <a:ext cx="2301106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How Does XAI Work in Generative AI?</a:t>
            </a:r>
            <a:endParaRPr dirty="0"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14"/>
          </p:nvPr>
        </p:nvSpPr>
        <p:spPr>
          <a:xfrm>
            <a:off x="3297036" y="2784261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Benefits of XAI in Generative AI</a:t>
            </a:r>
            <a:endParaRPr dirty="0"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15"/>
          </p:nvPr>
        </p:nvSpPr>
        <p:spPr>
          <a:xfrm>
            <a:off x="5883036" y="2784261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Challenges of XAI in Generative AI</a:t>
            </a:r>
            <a:endParaRPr dirty="0"/>
          </a:p>
        </p:txBody>
      </p:sp>
      <p:sp>
        <p:nvSpPr>
          <p:cNvPr id="15" name="Google Shape;267;p32"/>
          <p:cNvSpPr txBox="1">
            <a:spLocks/>
          </p:cNvSpPr>
          <p:nvPr/>
        </p:nvSpPr>
        <p:spPr>
          <a:xfrm>
            <a:off x="711036" y="3494777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1800" b="0" i="0" u="none" strike="noStrike" cap="none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6" name="Google Shape;269;p32"/>
          <p:cNvSpPr txBox="1">
            <a:spLocks/>
          </p:cNvSpPr>
          <p:nvPr/>
        </p:nvSpPr>
        <p:spPr>
          <a:xfrm>
            <a:off x="3297036" y="3494777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1800" b="0" i="0" u="none" strike="noStrike" cap="none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18" name="Google Shape;275;p32"/>
          <p:cNvSpPr txBox="1">
            <a:spLocks/>
          </p:cNvSpPr>
          <p:nvPr/>
        </p:nvSpPr>
        <p:spPr>
          <a:xfrm>
            <a:off x="711036" y="3942386"/>
            <a:ext cx="230110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Real-World Examples</a:t>
            </a:r>
          </a:p>
        </p:txBody>
      </p:sp>
      <p:sp>
        <p:nvSpPr>
          <p:cNvPr id="19" name="Google Shape;276;p32"/>
          <p:cNvSpPr txBox="1">
            <a:spLocks/>
          </p:cNvSpPr>
          <p:nvPr/>
        </p:nvSpPr>
        <p:spPr>
          <a:xfrm>
            <a:off x="5829036" y="3869570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it-IT" dirty="0"/>
              <a:t>Future of XAI in Generative AI</a:t>
            </a:r>
            <a:endParaRPr lang="en-US" dirty="0"/>
          </a:p>
        </p:txBody>
      </p:sp>
      <p:sp>
        <p:nvSpPr>
          <p:cNvPr id="21" name="Google Shape;269;p32"/>
          <p:cNvSpPr txBox="1">
            <a:spLocks/>
          </p:cNvSpPr>
          <p:nvPr/>
        </p:nvSpPr>
        <p:spPr>
          <a:xfrm>
            <a:off x="5875334" y="3494777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1800" b="0" i="0" u="none" strike="noStrike" cap="none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22" name="Google Shape;276;p32"/>
          <p:cNvSpPr txBox="1">
            <a:spLocks/>
          </p:cNvSpPr>
          <p:nvPr/>
        </p:nvSpPr>
        <p:spPr>
          <a:xfrm>
            <a:off x="3289334" y="3883309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Common XAI Techniques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811975" y="878850"/>
            <a:ext cx="40977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What Is Generative AI?</a:t>
            </a:r>
            <a:endParaRPr sz="4400" dirty="0"/>
          </a:p>
        </p:txBody>
      </p:sp>
      <p:sp>
        <p:nvSpPr>
          <p:cNvPr id="283" name="Google Shape;283;p33"/>
          <p:cNvSpPr txBox="1">
            <a:spLocks noGrp="1"/>
          </p:cNvSpPr>
          <p:nvPr>
            <p:ph type="subTitle" idx="1"/>
          </p:nvPr>
        </p:nvSpPr>
        <p:spPr>
          <a:xfrm>
            <a:off x="811975" y="1966350"/>
            <a:ext cx="40977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sz="2000" dirty="0"/>
              <a:t>Generative AI creates new content, such as images, text, or music, based on patterns in existing data</a:t>
            </a:r>
            <a:endParaRPr sz="2000" dirty="0"/>
          </a:p>
        </p:txBody>
      </p:sp>
      <p:sp>
        <p:nvSpPr>
          <p:cNvPr id="5" name="Google Shape;282;p33"/>
          <p:cNvSpPr txBox="1">
            <a:spLocks/>
          </p:cNvSpPr>
          <p:nvPr/>
        </p:nvSpPr>
        <p:spPr>
          <a:xfrm>
            <a:off x="811975" y="2692914"/>
            <a:ext cx="40977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 b="0" i="0" u="none" strike="noStrike" cap="non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r>
              <a:rPr lang="en-US" sz="3200" dirty="0"/>
              <a:t>Examples</a:t>
            </a:r>
          </a:p>
        </p:txBody>
      </p:sp>
      <p:sp>
        <p:nvSpPr>
          <p:cNvPr id="6" name="Google Shape;283;p33"/>
          <p:cNvSpPr txBox="1">
            <a:spLocks/>
          </p:cNvSpPr>
          <p:nvPr/>
        </p:nvSpPr>
        <p:spPr>
          <a:xfrm>
            <a:off x="811975" y="3651715"/>
            <a:ext cx="40977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AutoNum type="arabicPeriod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pPr marL="0" indent="0">
              <a:buSzPts val="1100"/>
              <a:buNone/>
            </a:pPr>
            <a:r>
              <a:rPr lang="en-US" sz="2000" dirty="0"/>
              <a:t>Image generation, </a:t>
            </a:r>
            <a:r>
              <a:rPr lang="en-US" sz="2000" dirty="0" err="1"/>
              <a:t>Chatbots</a:t>
            </a:r>
            <a:r>
              <a:rPr lang="en-US" sz="2000" dirty="0"/>
              <a:t>, Text-to-Speech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9" y="-1390413"/>
            <a:ext cx="7557247" cy="7784273"/>
          </a:xfrm>
          <a:prstGeom prst="rect">
            <a:avLst/>
          </a:prstGeom>
        </p:spPr>
      </p:pic>
      <p:sp>
        <p:nvSpPr>
          <p:cNvPr id="3" name="Google Shape;282;p33"/>
          <p:cNvSpPr txBox="1">
            <a:spLocks noGrp="1"/>
          </p:cNvSpPr>
          <p:nvPr>
            <p:ph type="title"/>
          </p:nvPr>
        </p:nvSpPr>
        <p:spPr>
          <a:xfrm>
            <a:off x="876823" y="0"/>
            <a:ext cx="6615299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tx1"/>
                </a:solidFill>
              </a:rPr>
              <a:t>What Is </a:t>
            </a:r>
            <a:r>
              <a:rPr lang="en-US" sz="4400" dirty="0" err="1">
                <a:solidFill>
                  <a:schemeClr val="tx1"/>
                </a:solidFill>
              </a:rPr>
              <a:t>Explanable</a:t>
            </a:r>
            <a:r>
              <a:rPr lang="en-US" sz="4400" dirty="0">
                <a:solidFill>
                  <a:schemeClr val="tx1"/>
                </a:solidFill>
              </a:rPr>
              <a:t> AI?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5" name="Google Shape;283;p33"/>
          <p:cNvSpPr txBox="1">
            <a:spLocks/>
          </p:cNvSpPr>
          <p:nvPr/>
        </p:nvSpPr>
        <p:spPr>
          <a:xfrm>
            <a:off x="-250520" y="873270"/>
            <a:ext cx="7742642" cy="504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1100"/>
            </a:pPr>
            <a:r>
              <a:rPr lang="en-US" sz="2000" dirty="0">
                <a:solidFill>
                  <a:schemeClr val="tx1"/>
                </a:solidFill>
              </a:rPr>
              <a:t>XAI helps us understand how AI makes decisions</a:t>
            </a:r>
          </a:p>
        </p:txBody>
      </p:sp>
    </p:spTree>
    <p:extLst>
      <p:ext uri="{BB962C8B-B14F-4D97-AF65-F5344CB8AC3E}">
        <p14:creationId xmlns:p14="http://schemas.microsoft.com/office/powerpoint/2010/main" val="397517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1363281" y="491386"/>
            <a:ext cx="69450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How Does XAI Work in Generative AI?</a:t>
            </a:r>
            <a:endParaRPr b="1" dirty="0"/>
          </a:p>
        </p:txBody>
      </p:sp>
      <p:sp>
        <p:nvSpPr>
          <p:cNvPr id="317" name="Google Shape;317;p36"/>
          <p:cNvSpPr txBox="1">
            <a:spLocks noGrp="1"/>
          </p:cNvSpPr>
          <p:nvPr>
            <p:ph type="subTitle" idx="4"/>
          </p:nvPr>
        </p:nvSpPr>
        <p:spPr>
          <a:xfrm>
            <a:off x="720000" y="2390038"/>
            <a:ext cx="23928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/>
              <a:t>Interpretability</a:t>
            </a:r>
            <a:endParaRPr sz="2000" b="1"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subTitle" idx="5"/>
          </p:nvPr>
        </p:nvSpPr>
        <p:spPr>
          <a:xfrm>
            <a:off x="3313807" y="2184580"/>
            <a:ext cx="2655473" cy="647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/>
              <a:t>Transparency Tools</a:t>
            </a:r>
            <a:endParaRPr sz="2000" b="1" dirty="0"/>
          </a:p>
        </p:txBody>
      </p:sp>
      <p:sp>
        <p:nvSpPr>
          <p:cNvPr id="319" name="Google Shape;319;p36"/>
          <p:cNvSpPr txBox="1">
            <a:spLocks noGrp="1"/>
          </p:cNvSpPr>
          <p:nvPr>
            <p:ph type="subTitle" idx="1"/>
          </p:nvPr>
        </p:nvSpPr>
        <p:spPr>
          <a:xfrm>
            <a:off x="518993" y="2753443"/>
            <a:ext cx="2392800" cy="16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400" dirty="0"/>
              <a:t>Interpretability in XAI means understanding what parts of the input data (images, text, sounds, etc.) the AI model focused on to create the output</a:t>
            </a:r>
            <a:endParaRPr sz="1400" dirty="0"/>
          </a:p>
        </p:txBody>
      </p:sp>
      <p:sp>
        <p:nvSpPr>
          <p:cNvPr id="320" name="Google Shape;320;p36"/>
          <p:cNvSpPr txBox="1">
            <a:spLocks noGrp="1"/>
          </p:cNvSpPr>
          <p:nvPr>
            <p:ph type="subTitle" idx="2"/>
          </p:nvPr>
        </p:nvSpPr>
        <p:spPr>
          <a:xfrm>
            <a:off x="3344311" y="2753443"/>
            <a:ext cx="2532143" cy="16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400" dirty="0"/>
              <a:t>Transparency tools provide easy-to-understand explanations of AI’s decisions using visuals, summaries, or interactive breakdowns of its processes</a:t>
            </a:r>
            <a:endParaRPr sz="1400" dirty="0"/>
          </a:p>
        </p:txBody>
      </p:sp>
      <p:sp>
        <p:nvSpPr>
          <p:cNvPr id="321" name="Google Shape;321;p36"/>
          <p:cNvSpPr txBox="1">
            <a:spLocks noGrp="1"/>
          </p:cNvSpPr>
          <p:nvPr>
            <p:ph type="subTitle" idx="3"/>
          </p:nvPr>
        </p:nvSpPr>
        <p:spPr>
          <a:xfrm>
            <a:off x="5915571" y="2754721"/>
            <a:ext cx="2392800" cy="16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400" dirty="0"/>
              <a:t>Feedback loops allow developers to refine the AI model based on insights from XAI. These insights help detect biases or errors, which can then be adjusted by fine-tuning the AI model.</a:t>
            </a:r>
            <a:endParaRPr sz="1400" dirty="0"/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6"/>
          </p:nvPr>
        </p:nvSpPr>
        <p:spPr>
          <a:xfrm>
            <a:off x="6031075" y="2390038"/>
            <a:ext cx="23928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/>
              <a:t>Feedback Loops</a:t>
            </a:r>
            <a:endParaRPr sz="2000" b="1" dirty="0"/>
          </a:p>
        </p:txBody>
      </p:sp>
      <p:grpSp>
        <p:nvGrpSpPr>
          <p:cNvPr id="323" name="Google Shape;323;p36"/>
          <p:cNvGrpSpPr/>
          <p:nvPr/>
        </p:nvGrpSpPr>
        <p:grpSpPr>
          <a:xfrm>
            <a:off x="1385134" y="1610881"/>
            <a:ext cx="406543" cy="464723"/>
            <a:chOff x="1557784" y="2597675"/>
            <a:chExt cx="329638" cy="376813"/>
          </a:xfrm>
        </p:grpSpPr>
        <p:sp>
          <p:nvSpPr>
            <p:cNvPr id="324" name="Google Shape;324;p36"/>
            <p:cNvSpPr/>
            <p:nvPr/>
          </p:nvSpPr>
          <p:spPr>
            <a:xfrm>
              <a:off x="1635243" y="2676008"/>
              <a:ext cx="55619" cy="104250"/>
            </a:xfrm>
            <a:custGeom>
              <a:avLst/>
              <a:gdLst/>
              <a:ahLst/>
              <a:cxnLst/>
              <a:rect l="l" t="t" r="r" b="b"/>
              <a:pathLst>
                <a:path w="191" h="358" extrusionOk="0">
                  <a:moveTo>
                    <a:pt x="191" y="210"/>
                  </a:moveTo>
                  <a:lnTo>
                    <a:pt x="191" y="0"/>
                  </a:lnTo>
                  <a:cubicBezTo>
                    <a:pt x="83" y="18"/>
                    <a:pt x="0" y="112"/>
                    <a:pt x="0" y="226"/>
                  </a:cubicBezTo>
                  <a:lnTo>
                    <a:pt x="0" y="226"/>
                  </a:lnTo>
                  <a:cubicBezTo>
                    <a:pt x="0" y="266"/>
                    <a:pt x="10" y="305"/>
                    <a:pt x="30" y="340"/>
                  </a:cubicBezTo>
                  <a:cubicBezTo>
                    <a:pt x="34" y="346"/>
                    <a:pt x="38" y="352"/>
                    <a:pt x="42" y="358"/>
                  </a:cubicBezTo>
                  <a:lnTo>
                    <a:pt x="191" y="2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1712993" y="2676008"/>
              <a:ext cx="54454" cy="54746"/>
            </a:xfrm>
            <a:custGeom>
              <a:avLst/>
              <a:gdLst/>
              <a:ahLst/>
              <a:cxnLst/>
              <a:rect l="l" t="t" r="r" b="b"/>
              <a:pathLst>
                <a:path w="187" h="188" extrusionOk="0">
                  <a:moveTo>
                    <a:pt x="0" y="188"/>
                  </a:moveTo>
                  <a:lnTo>
                    <a:pt x="187" y="188"/>
                  </a:lnTo>
                  <a:cubicBezTo>
                    <a:pt x="183" y="161"/>
                    <a:pt x="173" y="135"/>
                    <a:pt x="160" y="111"/>
                  </a:cubicBezTo>
                  <a:cubicBezTo>
                    <a:pt x="140" y="77"/>
                    <a:pt x="111" y="48"/>
                    <a:pt x="76" y="27"/>
                  </a:cubicBezTo>
                  <a:cubicBezTo>
                    <a:pt x="52" y="14"/>
                    <a:pt x="26" y="5"/>
                    <a:pt x="0" y="0"/>
                  </a:cubicBezTo>
                  <a:lnTo>
                    <a:pt x="0" y="1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2675" rIns="90000" bIns="226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1663198" y="2752884"/>
              <a:ext cx="104250" cy="55328"/>
            </a:xfrm>
            <a:custGeom>
              <a:avLst/>
              <a:gdLst/>
              <a:ahLst/>
              <a:cxnLst/>
              <a:rect l="l" t="t" r="r" b="b"/>
              <a:pathLst>
                <a:path w="358" h="190" extrusionOk="0">
                  <a:moveTo>
                    <a:pt x="148" y="0"/>
                  </a:moveTo>
                  <a:lnTo>
                    <a:pt x="0" y="147"/>
                  </a:lnTo>
                  <a:cubicBezTo>
                    <a:pt x="6" y="151"/>
                    <a:pt x="12" y="155"/>
                    <a:pt x="19" y="159"/>
                  </a:cubicBezTo>
                  <a:cubicBezTo>
                    <a:pt x="53" y="179"/>
                    <a:pt x="92" y="190"/>
                    <a:pt x="132" y="190"/>
                  </a:cubicBezTo>
                  <a:lnTo>
                    <a:pt x="133" y="190"/>
                  </a:lnTo>
                  <a:cubicBezTo>
                    <a:pt x="246" y="190"/>
                    <a:pt x="340" y="108"/>
                    <a:pt x="358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3400" rIns="90000" bIns="23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1557784" y="2597675"/>
              <a:ext cx="329638" cy="376813"/>
            </a:xfrm>
            <a:custGeom>
              <a:avLst/>
              <a:gdLst/>
              <a:ahLst/>
              <a:cxnLst/>
              <a:rect l="l" t="t" r="r" b="b"/>
              <a:pathLst>
                <a:path w="1132" h="1294" extrusionOk="0">
                  <a:moveTo>
                    <a:pt x="989" y="488"/>
                  </a:moveTo>
                  <a:cubicBezTo>
                    <a:pt x="985" y="219"/>
                    <a:pt x="765" y="0"/>
                    <a:pt x="495" y="0"/>
                  </a:cubicBezTo>
                  <a:cubicBezTo>
                    <a:pt x="222" y="0"/>
                    <a:pt x="0" y="222"/>
                    <a:pt x="0" y="495"/>
                  </a:cubicBezTo>
                  <a:cubicBezTo>
                    <a:pt x="0" y="581"/>
                    <a:pt x="23" y="666"/>
                    <a:pt x="67" y="741"/>
                  </a:cubicBezTo>
                  <a:cubicBezTo>
                    <a:pt x="90" y="781"/>
                    <a:pt x="119" y="818"/>
                    <a:pt x="153" y="851"/>
                  </a:cubicBezTo>
                  <a:lnTo>
                    <a:pt x="153" y="1294"/>
                  </a:lnTo>
                  <a:lnTo>
                    <a:pt x="761" y="1294"/>
                  </a:lnTo>
                  <a:lnTo>
                    <a:pt x="761" y="1066"/>
                  </a:lnTo>
                  <a:lnTo>
                    <a:pt x="989" y="1066"/>
                  </a:lnTo>
                  <a:lnTo>
                    <a:pt x="989" y="881"/>
                  </a:lnTo>
                  <a:lnTo>
                    <a:pt x="1132" y="881"/>
                  </a:lnTo>
                  <a:lnTo>
                    <a:pt x="989" y="488"/>
                  </a:lnTo>
                  <a:moveTo>
                    <a:pt x="495" y="798"/>
                  </a:moveTo>
                  <a:cubicBezTo>
                    <a:pt x="327" y="798"/>
                    <a:pt x="190" y="663"/>
                    <a:pt x="190" y="495"/>
                  </a:cubicBezTo>
                  <a:cubicBezTo>
                    <a:pt x="190" y="327"/>
                    <a:pt x="327" y="190"/>
                    <a:pt x="495" y="190"/>
                  </a:cubicBezTo>
                  <a:cubicBezTo>
                    <a:pt x="663" y="190"/>
                    <a:pt x="799" y="327"/>
                    <a:pt x="799" y="495"/>
                  </a:cubicBezTo>
                  <a:cubicBezTo>
                    <a:pt x="799" y="663"/>
                    <a:pt x="663" y="798"/>
                    <a:pt x="495" y="7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36"/>
          <p:cNvGrpSpPr/>
          <p:nvPr/>
        </p:nvGrpSpPr>
        <p:grpSpPr>
          <a:xfrm>
            <a:off x="4227902" y="1617203"/>
            <a:ext cx="464724" cy="465082"/>
            <a:chOff x="8047186" y="1997804"/>
            <a:chExt cx="376813" cy="377103"/>
          </a:xfrm>
        </p:grpSpPr>
        <p:sp>
          <p:nvSpPr>
            <p:cNvPr id="329" name="Google Shape;329;p36"/>
            <p:cNvSpPr/>
            <p:nvPr/>
          </p:nvSpPr>
          <p:spPr>
            <a:xfrm>
              <a:off x="8143573" y="2069148"/>
              <a:ext cx="183747" cy="234416"/>
            </a:xfrm>
            <a:custGeom>
              <a:avLst/>
              <a:gdLst/>
              <a:ahLst/>
              <a:cxnLst/>
              <a:rect l="l" t="t" r="r" b="b"/>
              <a:pathLst>
                <a:path w="631" h="805" extrusionOk="0">
                  <a:moveTo>
                    <a:pt x="0" y="182"/>
                  </a:moveTo>
                  <a:lnTo>
                    <a:pt x="0" y="623"/>
                  </a:lnTo>
                  <a:lnTo>
                    <a:pt x="316" y="805"/>
                  </a:lnTo>
                  <a:lnTo>
                    <a:pt x="631" y="623"/>
                  </a:lnTo>
                  <a:lnTo>
                    <a:pt x="631" y="182"/>
                  </a:lnTo>
                  <a:lnTo>
                    <a:pt x="316" y="0"/>
                  </a:lnTo>
                  <a:lnTo>
                    <a:pt x="0" y="182"/>
                  </a:lnTo>
                  <a:moveTo>
                    <a:pt x="430" y="251"/>
                  </a:moveTo>
                  <a:lnTo>
                    <a:pt x="505" y="251"/>
                  </a:lnTo>
                  <a:lnTo>
                    <a:pt x="505" y="554"/>
                  </a:lnTo>
                  <a:lnTo>
                    <a:pt x="430" y="554"/>
                  </a:lnTo>
                  <a:lnTo>
                    <a:pt x="430" y="251"/>
                  </a:lnTo>
                  <a:moveTo>
                    <a:pt x="354" y="554"/>
                  </a:moveTo>
                  <a:lnTo>
                    <a:pt x="278" y="554"/>
                  </a:lnTo>
                  <a:lnTo>
                    <a:pt x="278" y="478"/>
                  </a:lnTo>
                  <a:lnTo>
                    <a:pt x="202" y="478"/>
                  </a:lnTo>
                  <a:lnTo>
                    <a:pt x="202" y="554"/>
                  </a:lnTo>
                  <a:lnTo>
                    <a:pt x="126" y="554"/>
                  </a:lnTo>
                  <a:lnTo>
                    <a:pt x="126" y="251"/>
                  </a:lnTo>
                  <a:lnTo>
                    <a:pt x="354" y="251"/>
                  </a:lnTo>
                  <a:lnTo>
                    <a:pt x="354" y="5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8202396" y="2164370"/>
              <a:ext cx="22131" cy="21840"/>
            </a:xfrm>
            <a:custGeom>
              <a:avLst/>
              <a:gdLst/>
              <a:ahLst/>
              <a:cxnLst/>
              <a:rect l="l" t="t" r="r" b="b"/>
              <a:pathLst>
                <a:path w="76" h="75" extrusionOk="0">
                  <a:moveTo>
                    <a:pt x="0" y="0"/>
                  </a:moveTo>
                  <a:lnTo>
                    <a:pt x="76" y="0"/>
                  </a:lnTo>
                  <a:lnTo>
                    <a:pt x="76" y="75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8349452" y="2153305"/>
              <a:ext cx="74547" cy="21840"/>
            </a:xfrm>
            <a:custGeom>
              <a:avLst/>
              <a:gdLst/>
              <a:ahLst/>
              <a:cxnLst/>
              <a:rect l="l" t="t" r="r" b="b"/>
              <a:pathLst>
                <a:path w="256" h="75" extrusionOk="0">
                  <a:moveTo>
                    <a:pt x="0" y="0"/>
                  </a:moveTo>
                  <a:lnTo>
                    <a:pt x="256" y="0"/>
                  </a:lnTo>
                  <a:lnTo>
                    <a:pt x="256" y="75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8202396" y="1997804"/>
              <a:ext cx="22131" cy="64938"/>
            </a:xfrm>
            <a:custGeom>
              <a:avLst/>
              <a:gdLst/>
              <a:ahLst/>
              <a:cxnLst/>
              <a:rect l="l" t="t" r="r" b="b"/>
              <a:pathLst>
                <a:path w="76" h="223" extrusionOk="0">
                  <a:moveTo>
                    <a:pt x="0" y="223"/>
                  </a:moveTo>
                  <a:lnTo>
                    <a:pt x="76" y="179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5275" rIns="90000" bIns="35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8349452" y="2197276"/>
              <a:ext cx="74547" cy="22131"/>
            </a:xfrm>
            <a:custGeom>
              <a:avLst/>
              <a:gdLst/>
              <a:ahLst/>
              <a:cxnLst/>
              <a:rect l="l" t="t" r="r" b="b"/>
              <a:pathLst>
                <a:path w="256" h="76" extrusionOk="0">
                  <a:moveTo>
                    <a:pt x="0" y="0"/>
                  </a:moveTo>
                  <a:lnTo>
                    <a:pt x="256" y="0"/>
                  </a:lnTo>
                  <a:lnTo>
                    <a:pt x="256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8047186" y="2197276"/>
              <a:ext cx="74256" cy="22131"/>
            </a:xfrm>
            <a:custGeom>
              <a:avLst/>
              <a:gdLst/>
              <a:ahLst/>
              <a:cxnLst/>
              <a:rect l="l" t="t" r="r" b="b"/>
              <a:pathLst>
                <a:path w="255" h="76" extrusionOk="0">
                  <a:moveTo>
                    <a:pt x="0" y="0"/>
                  </a:moveTo>
                  <a:lnTo>
                    <a:pt x="255" y="0"/>
                  </a:lnTo>
                  <a:lnTo>
                    <a:pt x="255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8047186" y="2153305"/>
              <a:ext cx="74256" cy="21840"/>
            </a:xfrm>
            <a:custGeom>
              <a:avLst/>
              <a:gdLst/>
              <a:ahLst/>
              <a:cxnLst/>
              <a:rect l="l" t="t" r="r" b="b"/>
              <a:pathLst>
                <a:path w="255" h="75" extrusionOk="0">
                  <a:moveTo>
                    <a:pt x="0" y="0"/>
                  </a:moveTo>
                  <a:lnTo>
                    <a:pt x="255" y="0"/>
                  </a:lnTo>
                  <a:lnTo>
                    <a:pt x="255" y="75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8047186" y="2241538"/>
              <a:ext cx="133078" cy="133370"/>
            </a:xfrm>
            <a:custGeom>
              <a:avLst/>
              <a:gdLst/>
              <a:ahLst/>
              <a:cxnLst/>
              <a:rect l="l" t="t" r="r" b="b"/>
              <a:pathLst>
                <a:path w="457" h="458" extrusionOk="0">
                  <a:moveTo>
                    <a:pt x="457" y="191"/>
                  </a:moveTo>
                  <a:lnTo>
                    <a:pt x="255" y="74"/>
                  </a:lnTo>
                  <a:lnTo>
                    <a:pt x="255" y="0"/>
                  </a:lnTo>
                  <a:lnTo>
                    <a:pt x="0" y="0"/>
                  </a:lnTo>
                  <a:lnTo>
                    <a:pt x="0" y="458"/>
                  </a:lnTo>
                  <a:lnTo>
                    <a:pt x="457" y="458"/>
                  </a:lnTo>
                  <a:lnTo>
                    <a:pt x="457" y="1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8290629" y="1997804"/>
              <a:ext cx="133370" cy="133370"/>
            </a:xfrm>
            <a:custGeom>
              <a:avLst/>
              <a:gdLst/>
              <a:ahLst/>
              <a:cxnLst/>
              <a:rect l="l" t="t" r="r" b="b"/>
              <a:pathLst>
                <a:path w="458" h="458" extrusionOk="0">
                  <a:moveTo>
                    <a:pt x="0" y="267"/>
                  </a:moveTo>
                  <a:lnTo>
                    <a:pt x="202" y="383"/>
                  </a:lnTo>
                  <a:lnTo>
                    <a:pt x="202" y="458"/>
                  </a:lnTo>
                  <a:lnTo>
                    <a:pt x="458" y="458"/>
                  </a:lnTo>
                  <a:lnTo>
                    <a:pt x="458" y="0"/>
                  </a:lnTo>
                  <a:lnTo>
                    <a:pt x="0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8202396" y="2309970"/>
              <a:ext cx="22131" cy="64938"/>
            </a:xfrm>
            <a:custGeom>
              <a:avLst/>
              <a:gdLst/>
              <a:ahLst/>
              <a:cxnLst/>
              <a:rect l="l" t="t" r="r" b="b"/>
              <a:pathLst>
                <a:path w="76" h="223" extrusionOk="0">
                  <a:moveTo>
                    <a:pt x="76" y="44"/>
                  </a:moveTo>
                  <a:lnTo>
                    <a:pt x="0" y="0"/>
                  </a:lnTo>
                  <a:lnTo>
                    <a:pt x="0" y="223"/>
                  </a:lnTo>
                  <a:lnTo>
                    <a:pt x="76" y="223"/>
                  </a:lnTo>
                  <a:lnTo>
                    <a:pt x="76" y="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5275" rIns="90000" bIns="35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8290629" y="2241538"/>
              <a:ext cx="133370" cy="133370"/>
            </a:xfrm>
            <a:custGeom>
              <a:avLst/>
              <a:gdLst/>
              <a:ahLst/>
              <a:cxnLst/>
              <a:rect l="l" t="t" r="r" b="b"/>
              <a:pathLst>
                <a:path w="458" h="458" extrusionOk="0">
                  <a:moveTo>
                    <a:pt x="202" y="0"/>
                  </a:moveTo>
                  <a:lnTo>
                    <a:pt x="202" y="74"/>
                  </a:lnTo>
                  <a:lnTo>
                    <a:pt x="0" y="191"/>
                  </a:lnTo>
                  <a:lnTo>
                    <a:pt x="0" y="458"/>
                  </a:lnTo>
                  <a:lnTo>
                    <a:pt x="458" y="458"/>
                  </a:lnTo>
                  <a:lnTo>
                    <a:pt x="458" y="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8246658" y="2309970"/>
              <a:ext cx="22131" cy="64938"/>
            </a:xfrm>
            <a:custGeom>
              <a:avLst/>
              <a:gdLst/>
              <a:ahLst/>
              <a:cxnLst/>
              <a:rect l="l" t="t" r="r" b="b"/>
              <a:pathLst>
                <a:path w="76" h="223" extrusionOk="0">
                  <a:moveTo>
                    <a:pt x="76" y="0"/>
                  </a:moveTo>
                  <a:lnTo>
                    <a:pt x="0" y="44"/>
                  </a:lnTo>
                  <a:lnTo>
                    <a:pt x="0" y="223"/>
                  </a:lnTo>
                  <a:lnTo>
                    <a:pt x="76" y="22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5275" rIns="90000" bIns="35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8047186" y="1997804"/>
              <a:ext cx="133078" cy="133370"/>
            </a:xfrm>
            <a:custGeom>
              <a:avLst/>
              <a:gdLst/>
              <a:ahLst/>
              <a:cxnLst/>
              <a:rect l="l" t="t" r="r" b="b"/>
              <a:pathLst>
                <a:path w="457" h="458" extrusionOk="0">
                  <a:moveTo>
                    <a:pt x="255" y="458"/>
                  </a:moveTo>
                  <a:lnTo>
                    <a:pt x="255" y="383"/>
                  </a:lnTo>
                  <a:lnTo>
                    <a:pt x="457" y="267"/>
                  </a:lnTo>
                  <a:lnTo>
                    <a:pt x="457" y="0"/>
                  </a:lnTo>
                  <a:lnTo>
                    <a:pt x="0" y="0"/>
                  </a:lnTo>
                  <a:lnTo>
                    <a:pt x="0" y="458"/>
                  </a:lnTo>
                  <a:lnTo>
                    <a:pt x="255" y="4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8246658" y="1997804"/>
              <a:ext cx="22131" cy="64938"/>
            </a:xfrm>
            <a:custGeom>
              <a:avLst/>
              <a:gdLst/>
              <a:ahLst/>
              <a:cxnLst/>
              <a:rect l="l" t="t" r="r" b="b"/>
              <a:pathLst>
                <a:path w="76" h="223" extrusionOk="0">
                  <a:moveTo>
                    <a:pt x="0" y="179"/>
                  </a:moveTo>
                  <a:lnTo>
                    <a:pt x="76" y="223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5275" rIns="90000" bIns="35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36"/>
          <p:cNvGrpSpPr/>
          <p:nvPr/>
        </p:nvGrpSpPr>
        <p:grpSpPr>
          <a:xfrm>
            <a:off x="6948564" y="1637098"/>
            <a:ext cx="464723" cy="464722"/>
            <a:chOff x="720000" y="2597675"/>
            <a:chExt cx="376813" cy="376812"/>
          </a:xfrm>
        </p:grpSpPr>
        <p:sp>
          <p:nvSpPr>
            <p:cNvPr id="344" name="Google Shape;344;p36"/>
            <p:cNvSpPr/>
            <p:nvPr/>
          </p:nvSpPr>
          <p:spPr>
            <a:xfrm>
              <a:off x="720000" y="2597675"/>
              <a:ext cx="376813" cy="167149"/>
            </a:xfrm>
            <a:custGeom>
              <a:avLst/>
              <a:gdLst/>
              <a:ahLst/>
              <a:cxnLst/>
              <a:rect l="l" t="t" r="r" b="b"/>
              <a:pathLst>
                <a:path w="1294" h="574" extrusionOk="0">
                  <a:moveTo>
                    <a:pt x="1294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511" y="380"/>
                  </a:lnTo>
                  <a:lnTo>
                    <a:pt x="705" y="574"/>
                  </a:lnTo>
                  <a:lnTo>
                    <a:pt x="973" y="574"/>
                  </a:lnTo>
                  <a:lnTo>
                    <a:pt x="779" y="380"/>
                  </a:lnTo>
                  <a:lnTo>
                    <a:pt x="1294" y="380"/>
                  </a:lnTo>
                  <a:lnTo>
                    <a:pt x="1294" y="0"/>
                  </a:lnTo>
                  <a:moveTo>
                    <a:pt x="1142" y="152"/>
                  </a:moveTo>
                  <a:lnTo>
                    <a:pt x="1142" y="228"/>
                  </a:lnTo>
                  <a:lnTo>
                    <a:pt x="1066" y="228"/>
                  </a:lnTo>
                  <a:lnTo>
                    <a:pt x="1066" y="152"/>
                  </a:lnTo>
                  <a:lnTo>
                    <a:pt x="1142" y="152"/>
                  </a:lnTo>
                  <a:moveTo>
                    <a:pt x="990" y="152"/>
                  </a:moveTo>
                  <a:lnTo>
                    <a:pt x="990" y="228"/>
                  </a:lnTo>
                  <a:lnTo>
                    <a:pt x="914" y="228"/>
                  </a:lnTo>
                  <a:lnTo>
                    <a:pt x="914" y="152"/>
                  </a:lnTo>
                  <a:lnTo>
                    <a:pt x="990" y="152"/>
                  </a:lnTo>
                  <a:moveTo>
                    <a:pt x="837" y="152"/>
                  </a:moveTo>
                  <a:lnTo>
                    <a:pt x="837" y="228"/>
                  </a:lnTo>
                  <a:lnTo>
                    <a:pt x="762" y="228"/>
                  </a:lnTo>
                  <a:lnTo>
                    <a:pt x="762" y="152"/>
                  </a:lnTo>
                  <a:lnTo>
                    <a:pt x="837" y="152"/>
                  </a:lnTo>
                  <a:moveTo>
                    <a:pt x="305" y="228"/>
                  </a:moveTo>
                  <a:lnTo>
                    <a:pt x="305" y="152"/>
                  </a:lnTo>
                  <a:lnTo>
                    <a:pt x="381" y="152"/>
                  </a:lnTo>
                  <a:lnTo>
                    <a:pt x="381" y="228"/>
                  </a:lnTo>
                  <a:lnTo>
                    <a:pt x="305" y="228"/>
                  </a:lnTo>
                  <a:moveTo>
                    <a:pt x="457" y="228"/>
                  </a:moveTo>
                  <a:lnTo>
                    <a:pt x="457" y="152"/>
                  </a:lnTo>
                  <a:lnTo>
                    <a:pt x="533" y="152"/>
                  </a:lnTo>
                  <a:lnTo>
                    <a:pt x="533" y="228"/>
                  </a:lnTo>
                  <a:lnTo>
                    <a:pt x="457" y="228"/>
                  </a:lnTo>
                  <a:moveTo>
                    <a:pt x="685" y="152"/>
                  </a:moveTo>
                  <a:lnTo>
                    <a:pt x="685" y="228"/>
                  </a:lnTo>
                  <a:lnTo>
                    <a:pt x="609" y="228"/>
                  </a:lnTo>
                  <a:lnTo>
                    <a:pt x="609" y="152"/>
                  </a:lnTo>
                  <a:lnTo>
                    <a:pt x="685" y="152"/>
                  </a:lnTo>
                  <a:moveTo>
                    <a:pt x="228" y="152"/>
                  </a:moveTo>
                  <a:lnTo>
                    <a:pt x="228" y="228"/>
                  </a:lnTo>
                  <a:lnTo>
                    <a:pt x="152" y="228"/>
                  </a:lnTo>
                  <a:lnTo>
                    <a:pt x="152" y="152"/>
                  </a:lnTo>
                  <a:lnTo>
                    <a:pt x="228" y="1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764262" y="2908094"/>
              <a:ext cx="121430" cy="66394"/>
            </a:xfrm>
            <a:custGeom>
              <a:avLst/>
              <a:gdLst/>
              <a:ahLst/>
              <a:cxnLst/>
              <a:rect l="l" t="t" r="r" b="b"/>
              <a:pathLst>
                <a:path w="417" h="228" extrusionOk="0">
                  <a:moveTo>
                    <a:pt x="0" y="0"/>
                  </a:moveTo>
                  <a:lnTo>
                    <a:pt x="0" y="228"/>
                  </a:lnTo>
                  <a:lnTo>
                    <a:pt x="76" y="228"/>
                  </a:lnTo>
                  <a:lnTo>
                    <a:pt x="76" y="76"/>
                  </a:lnTo>
                  <a:lnTo>
                    <a:pt x="341" y="76"/>
                  </a:lnTo>
                  <a:lnTo>
                    <a:pt x="341" y="228"/>
                  </a:lnTo>
                  <a:lnTo>
                    <a:pt x="417" y="228"/>
                  </a:lnTo>
                  <a:lnTo>
                    <a:pt x="4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37075" rIns="90000" bIns="37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866183" y="2786955"/>
              <a:ext cx="175594" cy="55037"/>
            </a:xfrm>
            <a:custGeom>
              <a:avLst/>
              <a:gdLst/>
              <a:ahLst/>
              <a:cxnLst/>
              <a:rect l="l" t="t" r="r" b="b"/>
              <a:pathLst>
                <a:path w="603" h="189" extrusionOk="0">
                  <a:moveTo>
                    <a:pt x="508" y="0"/>
                  </a:moveTo>
                  <a:lnTo>
                    <a:pt x="0" y="0"/>
                  </a:lnTo>
                  <a:cubicBezTo>
                    <a:pt x="2" y="3"/>
                    <a:pt x="4" y="7"/>
                    <a:pt x="6" y="10"/>
                  </a:cubicBezTo>
                  <a:cubicBezTo>
                    <a:pt x="21" y="35"/>
                    <a:pt x="29" y="64"/>
                    <a:pt x="29" y="94"/>
                  </a:cubicBezTo>
                  <a:lnTo>
                    <a:pt x="29" y="94"/>
                  </a:lnTo>
                  <a:lnTo>
                    <a:pt x="29" y="189"/>
                  </a:lnTo>
                  <a:lnTo>
                    <a:pt x="508" y="189"/>
                  </a:lnTo>
                  <a:cubicBezTo>
                    <a:pt x="525" y="189"/>
                    <a:pt x="541" y="184"/>
                    <a:pt x="555" y="176"/>
                  </a:cubicBezTo>
                  <a:cubicBezTo>
                    <a:pt x="570" y="168"/>
                    <a:pt x="582" y="156"/>
                    <a:pt x="590" y="141"/>
                  </a:cubicBezTo>
                  <a:cubicBezTo>
                    <a:pt x="598" y="127"/>
                    <a:pt x="603" y="111"/>
                    <a:pt x="603" y="94"/>
                  </a:cubicBezTo>
                  <a:cubicBezTo>
                    <a:pt x="603" y="77"/>
                    <a:pt x="598" y="62"/>
                    <a:pt x="590" y="47"/>
                  </a:cubicBezTo>
                  <a:cubicBezTo>
                    <a:pt x="582" y="33"/>
                    <a:pt x="570" y="20"/>
                    <a:pt x="555" y="13"/>
                  </a:cubicBezTo>
                  <a:cubicBezTo>
                    <a:pt x="541" y="5"/>
                    <a:pt x="525" y="0"/>
                    <a:pt x="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23025" rIns="90000" bIns="23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797168" y="2786955"/>
              <a:ext cx="55328" cy="99008"/>
            </a:xfrm>
            <a:custGeom>
              <a:avLst/>
              <a:gdLst/>
              <a:ahLst/>
              <a:cxnLst/>
              <a:rect l="l" t="t" r="r" b="b"/>
              <a:pathLst>
                <a:path w="190" h="340" extrusionOk="0">
                  <a:moveTo>
                    <a:pt x="190" y="94"/>
                  </a:moveTo>
                  <a:lnTo>
                    <a:pt x="190" y="94"/>
                  </a:lnTo>
                  <a:cubicBezTo>
                    <a:pt x="190" y="77"/>
                    <a:pt x="185" y="62"/>
                    <a:pt x="177" y="47"/>
                  </a:cubicBezTo>
                  <a:cubicBezTo>
                    <a:pt x="168" y="33"/>
                    <a:pt x="157" y="21"/>
                    <a:pt x="143" y="13"/>
                  </a:cubicBezTo>
                  <a:cubicBezTo>
                    <a:pt x="128" y="5"/>
                    <a:pt x="111" y="0"/>
                    <a:pt x="95" y="0"/>
                  </a:cubicBezTo>
                  <a:cubicBezTo>
                    <a:pt x="78" y="0"/>
                    <a:pt x="62" y="5"/>
                    <a:pt x="48" y="13"/>
                  </a:cubicBezTo>
                  <a:cubicBezTo>
                    <a:pt x="33" y="21"/>
                    <a:pt x="21" y="33"/>
                    <a:pt x="13" y="47"/>
                  </a:cubicBezTo>
                  <a:cubicBezTo>
                    <a:pt x="5" y="62"/>
                    <a:pt x="0" y="77"/>
                    <a:pt x="0" y="94"/>
                  </a:cubicBezTo>
                  <a:lnTo>
                    <a:pt x="0" y="340"/>
                  </a:lnTo>
                  <a:lnTo>
                    <a:pt x="190" y="340"/>
                  </a:lnTo>
                  <a:lnTo>
                    <a:pt x="190" y="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1A50C31-F501-6799-CCB0-1A1684711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5" y="201724"/>
            <a:ext cx="8512087" cy="48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0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8E5E40-A2EE-44BE-9D31-EB9E84CB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BDC35C-0103-666B-CB46-A85A8E1EF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804F1A6C-C501-F183-3C97-2E64A038010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D08F0787-6AC4-62BB-ADD3-DFE08D5ED05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xmlns="" id="{BA99FD9A-D145-0074-EE44-0699C36F459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FB2DFF26-A6A1-B3DA-81BA-91178200B76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xmlns="" id="{F18076F6-B419-6A17-91E9-90CBA1F1CF11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927BF14-3123-AFB7-A14F-658BDCE5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</a:blip>
          <a:stretch>
            <a:fillRect/>
          </a:stretch>
        </p:blipFill>
        <p:spPr>
          <a:xfrm>
            <a:off x="392068" y="209345"/>
            <a:ext cx="8359864" cy="4724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chemeClr val="bg1">
                <a:lumMod val="25000"/>
                <a:lumOff val="75000"/>
              </a:scheme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079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title"/>
          </p:nvPr>
        </p:nvSpPr>
        <p:spPr>
          <a:xfrm>
            <a:off x="1033765" y="7791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/>
              <a:t>Benefits of XAI in Generative AI</a:t>
            </a:r>
            <a:endParaRPr sz="4000" dirty="0"/>
          </a:p>
        </p:txBody>
      </p:sp>
      <p:sp>
        <p:nvSpPr>
          <p:cNvPr id="431" name="Google Shape;431;p44"/>
          <p:cNvSpPr/>
          <p:nvPr/>
        </p:nvSpPr>
        <p:spPr>
          <a:xfrm>
            <a:off x="1078316" y="2242412"/>
            <a:ext cx="306547" cy="29509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4"/>
          <p:cNvSpPr/>
          <p:nvPr/>
        </p:nvSpPr>
        <p:spPr>
          <a:xfrm>
            <a:off x="4345316" y="2231563"/>
            <a:ext cx="306547" cy="29509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"/>
          <p:cNvSpPr/>
          <p:nvPr/>
        </p:nvSpPr>
        <p:spPr>
          <a:xfrm>
            <a:off x="7596712" y="2245876"/>
            <a:ext cx="306547" cy="29509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 txBox="1"/>
          <p:nvPr/>
        </p:nvSpPr>
        <p:spPr>
          <a:xfrm flipH="1">
            <a:off x="40341" y="2949065"/>
            <a:ext cx="2382496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tx1"/>
                </a:solidFill>
              </a:rPr>
              <a:t>Ensures content </a:t>
            </a:r>
          </a:p>
          <a:p>
            <a:pPr lvl="0" algn="ctr"/>
            <a:r>
              <a:rPr lang="en-US" sz="1600" dirty="0">
                <a:solidFill>
                  <a:schemeClr val="tx1"/>
                </a:solidFill>
              </a:rPr>
              <a:t>meets desired standards</a:t>
            </a:r>
            <a:endParaRPr sz="1600" dirty="0">
              <a:solidFill>
                <a:schemeClr val="tx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36" name="Google Shape;436;p44"/>
          <p:cNvSpPr txBox="1"/>
          <p:nvPr/>
        </p:nvSpPr>
        <p:spPr>
          <a:xfrm flipH="1">
            <a:off x="3047029" y="2916503"/>
            <a:ext cx="2903120" cy="142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tx1"/>
                </a:solidFill>
              </a:rPr>
              <a:t>Helps detect and </a:t>
            </a:r>
          </a:p>
          <a:p>
            <a:pPr lvl="0" algn="ctr"/>
            <a:r>
              <a:rPr lang="en-US" sz="1600" dirty="0">
                <a:solidFill>
                  <a:schemeClr val="tx1"/>
                </a:solidFill>
              </a:rPr>
              <a:t>minimize bias in </a:t>
            </a:r>
          </a:p>
          <a:p>
            <a:pPr lvl="0" algn="ctr"/>
            <a:r>
              <a:rPr lang="en-US" sz="1600" dirty="0">
                <a:solidFill>
                  <a:schemeClr val="tx1"/>
                </a:solidFill>
              </a:rPr>
              <a:t>generated content</a:t>
            </a:r>
            <a:endParaRPr sz="1600" dirty="0">
              <a:solidFill>
                <a:schemeClr val="tx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37" name="Google Shape;437;p44"/>
          <p:cNvSpPr txBox="1"/>
          <p:nvPr/>
        </p:nvSpPr>
        <p:spPr>
          <a:xfrm flipH="1">
            <a:off x="6430397" y="2949065"/>
            <a:ext cx="2639176" cy="142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tx1"/>
                </a:solidFill>
              </a:rPr>
              <a:t>Gives users </a:t>
            </a:r>
          </a:p>
          <a:p>
            <a:pPr lvl="0" algn="ctr"/>
            <a:r>
              <a:rPr lang="en-US" sz="1600" dirty="0">
                <a:solidFill>
                  <a:schemeClr val="tx1"/>
                </a:solidFill>
              </a:rPr>
              <a:t>more control over </a:t>
            </a:r>
          </a:p>
          <a:p>
            <a:pPr lvl="0" algn="ctr"/>
            <a:r>
              <a:rPr lang="en-US" sz="1600" dirty="0">
                <a:solidFill>
                  <a:schemeClr val="tx1"/>
                </a:solidFill>
              </a:rPr>
              <a:t>AI’s decisions</a:t>
            </a:r>
            <a:endParaRPr sz="1600" dirty="0">
              <a:solidFill>
                <a:schemeClr val="tx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cxnSp>
        <p:nvCxnSpPr>
          <p:cNvPr id="439" name="Google Shape;439;p44"/>
          <p:cNvCxnSpPr>
            <a:stCxn id="431" idx="6"/>
            <a:endCxn id="432" idx="2"/>
          </p:cNvCxnSpPr>
          <p:nvPr/>
        </p:nvCxnSpPr>
        <p:spPr>
          <a:xfrm flipV="1">
            <a:off x="1384863" y="2379112"/>
            <a:ext cx="2960453" cy="1084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4"/>
          <p:cNvCxnSpPr>
            <a:stCxn id="432" idx="6"/>
            <a:endCxn id="433" idx="2"/>
          </p:cNvCxnSpPr>
          <p:nvPr/>
        </p:nvCxnSpPr>
        <p:spPr>
          <a:xfrm>
            <a:off x="4651863" y="2379112"/>
            <a:ext cx="2944849" cy="143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44"/>
          <p:cNvCxnSpPr>
            <a:stCxn id="431" idx="4"/>
            <a:endCxn id="435" idx="0"/>
          </p:cNvCxnSpPr>
          <p:nvPr/>
        </p:nvCxnSpPr>
        <p:spPr>
          <a:xfrm flipH="1">
            <a:off x="1231589" y="2537509"/>
            <a:ext cx="1" cy="4115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44"/>
          <p:cNvCxnSpPr>
            <a:stCxn id="432" idx="4"/>
            <a:endCxn id="436" idx="0"/>
          </p:cNvCxnSpPr>
          <p:nvPr/>
        </p:nvCxnSpPr>
        <p:spPr>
          <a:xfrm flipH="1">
            <a:off x="4498589" y="2526660"/>
            <a:ext cx="1" cy="3898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4"/>
          <p:cNvCxnSpPr>
            <a:stCxn id="433" idx="4"/>
            <a:endCxn id="437" idx="0"/>
          </p:cNvCxnSpPr>
          <p:nvPr/>
        </p:nvCxnSpPr>
        <p:spPr>
          <a:xfrm flipH="1">
            <a:off x="7749985" y="2540973"/>
            <a:ext cx="1" cy="408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Rectangle 35"/>
          <p:cNvSpPr/>
          <p:nvPr/>
        </p:nvSpPr>
        <p:spPr>
          <a:xfrm>
            <a:off x="338157" y="1768625"/>
            <a:ext cx="2276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Improved Quality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602391" y="1787803"/>
            <a:ext cx="1882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Reduced Bias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007060" y="1798716"/>
            <a:ext cx="1737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User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24E65E-0FF1-76BF-8320-68F0E8C2A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10"/>
            <a:ext cx="9144000" cy="51166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280886" y="-1257561"/>
            <a:ext cx="496372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0" y="-3004"/>
            <a:ext cx="9155820" cy="51465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46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280886" y="-1257561"/>
            <a:ext cx="496372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16"/>
            <a:ext cx="9137578" cy="5147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" y="-10359"/>
            <a:ext cx="9137578" cy="51606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nerative AI Project Proposal by Slidesgo">
  <a:themeElements>
    <a:clrScheme name="Simple Light">
      <a:dk1>
        <a:srgbClr val="F5F5F5"/>
      </a:dk1>
      <a:lt1>
        <a:srgbClr val="000034"/>
      </a:lt1>
      <a:dk2>
        <a:srgbClr val="FFFF00"/>
      </a:dk2>
      <a:lt2>
        <a:srgbClr val="0FFCF4"/>
      </a:lt2>
      <a:accent1>
        <a:srgbClr val="BAFFFF"/>
      </a:accent1>
      <a:accent2>
        <a:srgbClr val="81B4F3"/>
      </a:accent2>
      <a:accent3>
        <a:srgbClr val="847DFB"/>
      </a:accent3>
      <a:accent4>
        <a:srgbClr val="C242F6"/>
      </a:accent4>
      <a:accent5>
        <a:srgbClr val="9C00B8"/>
      </a:accent5>
      <a:accent6>
        <a:srgbClr val="E06D19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260</Words>
  <Application>Microsoft Office PowerPoint</Application>
  <PresentationFormat>On-screen Show (16:9)</PresentationFormat>
  <Paragraphs>53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Inter Tight SemiBold</vt:lpstr>
      <vt:lpstr>Arial</vt:lpstr>
      <vt:lpstr>Inter Tight Light</vt:lpstr>
      <vt:lpstr>Raleway</vt:lpstr>
      <vt:lpstr>Nunito Light</vt:lpstr>
      <vt:lpstr>Anaheim</vt:lpstr>
      <vt:lpstr>Heebo</vt:lpstr>
      <vt:lpstr>Generative AI Project Proposal by Slidesgo</vt:lpstr>
      <vt:lpstr>EXPLANABLE AI FOR GENERATIVE AI</vt:lpstr>
      <vt:lpstr>Table of contents</vt:lpstr>
      <vt:lpstr>What Is Generative AI?</vt:lpstr>
      <vt:lpstr>What Is Explanable AI?</vt:lpstr>
      <vt:lpstr>How Does XAI Work in Generative AI?</vt:lpstr>
      <vt:lpstr>PowerPoint Presentation</vt:lpstr>
      <vt:lpstr>Benefits of XAI in Generative AI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EXPLANABLE AI FOR GENERATIVE AI</dc:title>
  <cp:lastModifiedBy>Microsoft account</cp:lastModifiedBy>
  <cp:revision>26</cp:revision>
  <dcterms:modified xsi:type="dcterms:W3CDTF">2024-11-05T04:22:36Z</dcterms:modified>
</cp:coreProperties>
</file>